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65" r:id="rId2"/>
    <p:sldId id="321" r:id="rId3"/>
    <p:sldId id="338" r:id="rId4"/>
    <p:sldId id="323" r:id="rId5"/>
    <p:sldId id="334" r:id="rId6"/>
    <p:sldId id="324" r:id="rId7"/>
    <p:sldId id="335" r:id="rId8"/>
    <p:sldId id="337" r:id="rId9"/>
    <p:sldId id="336" r:id="rId10"/>
  </p:sldIdLst>
  <p:sldSz cx="12188825" cy="6858000"/>
  <p:notesSz cx="6858000" cy="9144000"/>
  <p:custDataLst>
    <p:tags r:id="rId1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3" autoAdjust="0"/>
    <p:restoredTop sz="93178" autoAdjust="0"/>
  </p:normalViewPr>
  <p:slideViewPr>
    <p:cSldViewPr showGuides="1">
      <p:cViewPr>
        <p:scale>
          <a:sx n="109" d="100"/>
          <a:sy n="109" d="100"/>
        </p:scale>
        <p:origin x="720" y="144"/>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gs" Target="tags/tag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1/22/19</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tiff>
</file>

<file path=ppt/media/image11.tiff>
</file>

<file path=ppt/media/image2.jpg>
</file>

<file path=ppt/media/image3.png>
</file>

<file path=ppt/media/image4.jp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1/22/19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6</a:t>
            </a:fld>
            <a:endParaRPr lang="en-US"/>
          </a:p>
        </p:txBody>
      </p:sp>
    </p:spTree>
    <p:extLst>
      <p:ext uri="{BB962C8B-B14F-4D97-AF65-F5344CB8AC3E}">
        <p14:creationId xmlns:p14="http://schemas.microsoft.com/office/powerpoint/2010/main" val="36182045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1/22/19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1/22/19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1/22/19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1/22/19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1/22/19</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1/22/19</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1/22/19</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1/22/19</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1/22/19</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1/22/19</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1/22/19</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1.tiff"/><Relationship Id="rId3" Type="http://schemas.openxmlformats.org/officeDocument/2006/relationships/image" Target="../media/image6.tiff"/><Relationship Id="rId7" Type="http://schemas.openxmlformats.org/officeDocument/2006/relationships/image" Target="../media/image10.tiff"/><Relationship Id="rId2" Type="http://schemas.openxmlformats.org/officeDocument/2006/relationships/image" Target="../media/image5.tiff"/><Relationship Id="rId1" Type="http://schemas.openxmlformats.org/officeDocument/2006/relationships/slideLayout" Target="../slideLayouts/slideLayout2.xml"/><Relationship Id="rId6" Type="http://schemas.openxmlformats.org/officeDocument/2006/relationships/image" Target="../media/image9.tiff"/><Relationship Id="rId5" Type="http://schemas.openxmlformats.org/officeDocument/2006/relationships/image" Target="../media/image8.tiff"/><Relationship Id="rId4" Type="http://schemas.openxmlformats.org/officeDocument/2006/relationships/image" Target="../media/image7.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989012" y="1143000"/>
            <a:ext cx="11658599" cy="2819400"/>
          </a:xfrm>
        </p:spPr>
        <p:txBody>
          <a:bodyPr>
            <a:normAutofit/>
          </a:bodyPr>
          <a:lstStyle/>
          <a:p>
            <a:r>
              <a:rPr lang="en" sz="6000" dirty="0"/>
              <a:t>Cognitive Services – </a:t>
            </a:r>
            <a:br>
              <a:rPr lang="en" sz="6000" dirty="0"/>
            </a:br>
            <a:r>
              <a:rPr lang="en" sz="6000" dirty="0"/>
              <a:t>Facial Recognition</a:t>
            </a:r>
            <a:endParaRPr lang="en-US" sz="6000" dirty="0"/>
          </a:p>
        </p:txBody>
      </p:sp>
      <p:sp>
        <p:nvSpPr>
          <p:cNvPr id="4" name="Subtitle 3"/>
          <p:cNvSpPr>
            <a:spLocks noGrp="1"/>
          </p:cNvSpPr>
          <p:nvPr>
            <p:ph type="subTitle" idx="1"/>
          </p:nvPr>
        </p:nvSpPr>
        <p:spPr/>
        <p:txBody>
          <a:bodyPr/>
          <a:lstStyle/>
          <a:p>
            <a:pPr lvl="0"/>
            <a:r>
              <a:rPr lang="en-US" dirty="0"/>
              <a:t>by Rayan Wali</a:t>
            </a:r>
          </a:p>
          <a:p>
            <a:pPr lvl="0"/>
            <a:r>
              <a:rPr lang="en-US" dirty="0"/>
              <a:t>Period 3</a:t>
            </a:r>
          </a:p>
          <a:p>
            <a:pPr lvl="0"/>
            <a:r>
              <a:rPr lang="en-US" dirty="0"/>
              <a:t>Ms. Lorena</a:t>
            </a:r>
          </a:p>
          <a:p>
            <a:endParaRPr lang="it-IT" dirty="0"/>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9144001" cy="1371600"/>
          </a:xfrm>
        </p:spPr>
        <p:txBody>
          <a:bodyPr anchor="t"/>
          <a:lstStyle/>
          <a:p>
            <a:r>
              <a:rPr lang="en-US" dirty="0">
                <a:solidFill>
                  <a:schemeClr val="bg2">
                    <a:lumMod val="25000"/>
                    <a:lumOff val="75000"/>
                  </a:schemeClr>
                </a:solidFill>
              </a:rPr>
              <a:t>Project Background</a:t>
            </a:r>
            <a:endParaRPr lang="en-US" dirty="0"/>
          </a:p>
        </p:txBody>
      </p:sp>
      <p:sp>
        <p:nvSpPr>
          <p:cNvPr id="19" name="Content Placeholder 2">
            <a:extLst>
              <a:ext uri="{FF2B5EF4-FFF2-40B4-BE49-F238E27FC236}">
                <a16:creationId xmlns:a16="http://schemas.microsoft.com/office/drawing/2014/main" id="{619D5B1C-9B53-8441-9F30-65AE384E1BF8}"/>
              </a:ext>
            </a:extLst>
          </p:cNvPr>
          <p:cNvSpPr>
            <a:spLocks noGrp="1"/>
          </p:cNvSpPr>
          <p:nvPr>
            <p:ph idx="1"/>
          </p:nvPr>
        </p:nvSpPr>
        <p:spPr>
          <a:xfrm>
            <a:off x="1522411" y="1828800"/>
            <a:ext cx="9134391" cy="4267201"/>
          </a:xfrm>
        </p:spPr>
        <p:txBody>
          <a:bodyPr>
            <a:normAutofit lnSpcReduction="10000"/>
          </a:bodyPr>
          <a:lstStyle/>
          <a:p>
            <a:r>
              <a:rPr lang="en-US" dirty="0"/>
              <a:t>Schools, work, and other restricted places constantly face challenges of unauthorized entries due to lack of resources such as security guards or officers.</a:t>
            </a:r>
          </a:p>
          <a:p>
            <a:endParaRPr lang="en-US" dirty="0"/>
          </a:p>
          <a:p>
            <a:r>
              <a:rPr lang="en-US" dirty="0"/>
              <a:t>I am creating a program that can detect an individual via facial recognition technology, allow automation of checking individual against the database to determine if that person is authorized to enter the building, and detect sentiments of that person. </a:t>
            </a:r>
          </a:p>
          <a:p>
            <a:endParaRPr lang="en-US" dirty="0"/>
          </a:p>
          <a:p>
            <a:r>
              <a:rPr lang="en-US" dirty="0"/>
              <a:t>It is relevant to a machine learning algorithm, since it will have to be trained over time.</a:t>
            </a:r>
          </a:p>
          <a:p>
            <a:endParaRPr lang="en-US" dirty="0"/>
          </a:p>
        </p:txBody>
      </p:sp>
    </p:spTree>
    <p:extLst>
      <p:ext uri="{BB962C8B-B14F-4D97-AF65-F5344CB8AC3E}">
        <p14:creationId xmlns:p14="http://schemas.microsoft.com/office/powerpoint/2010/main" val="2920969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3451C-DFB2-4D49-9013-C93C9D4A369C}"/>
              </a:ext>
            </a:extLst>
          </p:cNvPr>
          <p:cNvSpPr>
            <a:spLocks noGrp="1"/>
          </p:cNvSpPr>
          <p:nvPr>
            <p:ph type="title"/>
          </p:nvPr>
        </p:nvSpPr>
        <p:spPr>
          <a:xfrm>
            <a:off x="1522413" y="35169"/>
            <a:ext cx="9144001" cy="1371600"/>
          </a:xfrm>
        </p:spPr>
        <p:txBody>
          <a:bodyPr/>
          <a:lstStyle/>
          <a:p>
            <a:r>
              <a:rPr lang="en-US" dirty="0">
                <a:solidFill>
                  <a:schemeClr val="bg2">
                    <a:lumMod val="25000"/>
                    <a:lumOff val="75000"/>
                  </a:schemeClr>
                </a:solidFill>
              </a:rPr>
              <a:t>Applications</a:t>
            </a:r>
          </a:p>
        </p:txBody>
      </p:sp>
      <p:sp>
        <p:nvSpPr>
          <p:cNvPr id="3" name="Content Placeholder 2">
            <a:extLst>
              <a:ext uri="{FF2B5EF4-FFF2-40B4-BE49-F238E27FC236}">
                <a16:creationId xmlns:a16="http://schemas.microsoft.com/office/drawing/2014/main" id="{62C59D31-0955-8742-A3E0-8A475661D38F}"/>
              </a:ext>
            </a:extLst>
          </p:cNvPr>
          <p:cNvSpPr>
            <a:spLocks noGrp="1"/>
          </p:cNvSpPr>
          <p:nvPr>
            <p:ph idx="1"/>
          </p:nvPr>
        </p:nvSpPr>
        <p:spPr>
          <a:xfrm>
            <a:off x="1522413" y="2057400"/>
            <a:ext cx="9134391" cy="4114801"/>
          </a:xfrm>
        </p:spPr>
        <p:txBody>
          <a:bodyPr/>
          <a:lstStyle/>
          <a:p>
            <a:r>
              <a:rPr lang="en-US" dirty="0"/>
              <a:t>This algorithm could be used in the real world to predict future trends:</a:t>
            </a:r>
          </a:p>
          <a:p>
            <a:pPr marL="0" indent="0">
              <a:buNone/>
            </a:pPr>
            <a:endParaRPr lang="en-US" sz="1800" dirty="0"/>
          </a:p>
          <a:p>
            <a:pPr lvl="2">
              <a:buFont typeface="Wingdings" pitchFamily="2" charset="2"/>
              <a:buChar char="v"/>
            </a:pPr>
            <a:r>
              <a:rPr lang="en-US" dirty="0"/>
              <a:t> </a:t>
            </a:r>
            <a:r>
              <a:rPr lang="en-US" sz="2000" dirty="0"/>
              <a:t>For example, predicting the rate of increase or decrease in the stock market.</a:t>
            </a:r>
          </a:p>
          <a:p>
            <a:pPr lvl="2">
              <a:buFont typeface="Wingdings" pitchFamily="2" charset="2"/>
              <a:buChar char="v"/>
            </a:pPr>
            <a:endParaRPr lang="en-US" sz="2000" dirty="0"/>
          </a:p>
          <a:p>
            <a:pPr lvl="2">
              <a:buFont typeface="Wingdings" pitchFamily="2" charset="2"/>
              <a:buChar char="v"/>
            </a:pPr>
            <a:r>
              <a:rPr lang="en-US" sz="2000" dirty="0"/>
              <a:t> Analyzing changes in the value of money. </a:t>
            </a:r>
          </a:p>
          <a:p>
            <a:pPr lvl="2">
              <a:buFont typeface="Wingdings" pitchFamily="2" charset="2"/>
              <a:buChar char="v"/>
            </a:pPr>
            <a:endParaRPr lang="en-US" sz="2000" dirty="0"/>
          </a:p>
          <a:p>
            <a:pPr lvl="2">
              <a:buFont typeface="Wingdings" pitchFamily="2" charset="2"/>
              <a:buChar char="v"/>
            </a:pPr>
            <a:r>
              <a:rPr lang="en-US" sz="2000" dirty="0"/>
              <a:t> Classifying data by grouping them.</a:t>
            </a:r>
          </a:p>
          <a:p>
            <a:pPr lvl="2">
              <a:buFont typeface="Wingdings" pitchFamily="2" charset="2"/>
              <a:buChar char="v"/>
            </a:pPr>
            <a:endParaRPr lang="en-US" sz="2000" dirty="0"/>
          </a:p>
          <a:p>
            <a:pPr lvl="2">
              <a:buFont typeface="Wingdings" pitchFamily="2" charset="2"/>
              <a:buChar char="v"/>
            </a:pPr>
            <a:r>
              <a:rPr lang="en-US" sz="2000" dirty="0"/>
              <a:t> Recognizing one’s handwriting and training it over time so the program can    </a:t>
            </a:r>
          </a:p>
          <a:p>
            <a:pPr marL="463550" lvl="2" indent="0">
              <a:buNone/>
            </a:pPr>
            <a:r>
              <a:rPr lang="en-US" sz="2000" dirty="0"/>
              <a:t>   </a:t>
            </a:r>
            <a:r>
              <a:rPr lang="en-US" sz="1500" dirty="0"/>
              <a:t>  </a:t>
            </a:r>
            <a:r>
              <a:rPr lang="en-US" sz="2000" dirty="0"/>
              <a:t> not only detect it, but also simulate it.</a:t>
            </a:r>
          </a:p>
        </p:txBody>
      </p:sp>
    </p:spTree>
    <p:extLst>
      <p:ext uri="{BB962C8B-B14F-4D97-AF65-F5344CB8AC3E}">
        <p14:creationId xmlns:p14="http://schemas.microsoft.com/office/powerpoint/2010/main" val="1624749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9144001" cy="1371600"/>
          </a:xfrm>
        </p:spPr>
        <p:txBody>
          <a:bodyPr anchor="t"/>
          <a:lstStyle/>
          <a:p>
            <a:r>
              <a:rPr lang="en-US" dirty="0">
                <a:solidFill>
                  <a:schemeClr val="bg2">
                    <a:lumMod val="25000"/>
                    <a:lumOff val="75000"/>
                  </a:schemeClr>
                </a:solidFill>
              </a:rPr>
              <a:t>Cognitive Services API</a:t>
            </a:r>
          </a:p>
        </p:txBody>
      </p:sp>
      <p:sp>
        <p:nvSpPr>
          <p:cNvPr id="3" name="Content Placeholder 2"/>
          <p:cNvSpPr>
            <a:spLocks noGrp="1"/>
          </p:cNvSpPr>
          <p:nvPr>
            <p:ph idx="1"/>
          </p:nvPr>
        </p:nvSpPr>
        <p:spPr>
          <a:xfrm>
            <a:off x="1446213" y="1676400"/>
            <a:ext cx="10439399" cy="4724400"/>
          </a:xfrm>
        </p:spPr>
        <p:txBody>
          <a:bodyPr>
            <a:normAutofit fontScale="92500" lnSpcReduction="20000"/>
          </a:bodyPr>
          <a:lstStyle/>
          <a:p>
            <a:r>
              <a:rPr lang="en-US" dirty="0"/>
              <a:t>I am using the Microsoft Cognitive Services API, which is part of Microsoft Azure.</a:t>
            </a:r>
          </a:p>
          <a:p>
            <a:endParaRPr lang="en-US" sz="100" dirty="0"/>
          </a:p>
          <a:p>
            <a:r>
              <a:rPr lang="en-US" dirty="0"/>
              <a:t>Cognitive Services are a set of machine learning algorithms that Microsoft has developed to solve problems relating to AI.</a:t>
            </a:r>
          </a:p>
          <a:p>
            <a:endParaRPr lang="en-US" sz="100" dirty="0"/>
          </a:p>
          <a:p>
            <a:r>
              <a:rPr lang="en-US" dirty="0"/>
              <a:t>The Cognitive Services API are grouped into five categories shown below:</a:t>
            </a:r>
          </a:p>
          <a:p>
            <a:endParaRPr lang="en-US" sz="200" dirty="0"/>
          </a:p>
          <a:p>
            <a:pPr lvl="3">
              <a:buFont typeface="Wingdings" pitchFamily="2" charset="2"/>
              <a:buChar char="v"/>
            </a:pPr>
            <a:r>
              <a:rPr lang="en-US" sz="1800" dirty="0"/>
              <a:t> Vision</a:t>
            </a:r>
          </a:p>
          <a:p>
            <a:pPr marL="682625" lvl="3" indent="0">
              <a:buNone/>
            </a:pPr>
            <a:endParaRPr lang="en-US" sz="100" dirty="0"/>
          </a:p>
          <a:p>
            <a:pPr lvl="3">
              <a:buFont typeface="Wingdings" pitchFamily="2" charset="2"/>
              <a:buChar char="v"/>
            </a:pPr>
            <a:r>
              <a:rPr lang="en-US" sz="1800" dirty="0"/>
              <a:t> Speech</a:t>
            </a:r>
          </a:p>
          <a:p>
            <a:pPr lvl="3">
              <a:buFont typeface="Wingdings" pitchFamily="2" charset="2"/>
              <a:buChar char="v"/>
            </a:pPr>
            <a:endParaRPr lang="en-US" sz="100" dirty="0"/>
          </a:p>
          <a:p>
            <a:pPr lvl="3">
              <a:buFont typeface="Wingdings" pitchFamily="2" charset="2"/>
              <a:buChar char="v"/>
            </a:pPr>
            <a:r>
              <a:rPr lang="en-US" sz="1800" dirty="0"/>
              <a:t> Language</a:t>
            </a:r>
          </a:p>
          <a:p>
            <a:pPr lvl="3">
              <a:buFont typeface="Wingdings" pitchFamily="2" charset="2"/>
              <a:buChar char="v"/>
            </a:pPr>
            <a:endParaRPr lang="en-US" sz="100" dirty="0"/>
          </a:p>
          <a:p>
            <a:pPr lvl="3">
              <a:buFont typeface="Wingdings" pitchFamily="2" charset="2"/>
              <a:buChar char="v"/>
            </a:pPr>
            <a:r>
              <a:rPr lang="en-US" sz="1800" dirty="0"/>
              <a:t> Knowledge</a:t>
            </a:r>
          </a:p>
          <a:p>
            <a:pPr lvl="3">
              <a:buFont typeface="Wingdings" pitchFamily="2" charset="2"/>
              <a:buChar char="v"/>
            </a:pPr>
            <a:endParaRPr lang="en-US" sz="100" dirty="0"/>
          </a:p>
          <a:p>
            <a:pPr lvl="3">
              <a:buFont typeface="Wingdings" pitchFamily="2" charset="2"/>
              <a:buChar char="v"/>
            </a:pPr>
            <a:r>
              <a:rPr lang="en-US" sz="1800" dirty="0"/>
              <a:t> Search</a:t>
            </a:r>
          </a:p>
          <a:p>
            <a:pPr marL="682625" lvl="3" indent="0">
              <a:buNone/>
            </a:pPr>
            <a:endParaRPr lang="en-US" sz="1200" dirty="0"/>
          </a:p>
          <a:p>
            <a:pPr marL="0" indent="0">
              <a:buNone/>
            </a:pPr>
            <a:r>
              <a:rPr lang="en-US" dirty="0"/>
              <a:t>For my project, I will be using Vision.</a:t>
            </a:r>
          </a:p>
          <a:p>
            <a:pPr marL="0" indent="0">
              <a:buNone/>
            </a:pP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582118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685800"/>
            <a:ext cx="9144001" cy="1371600"/>
          </a:xfrm>
        </p:spPr>
        <p:txBody>
          <a:bodyPr anchor="t"/>
          <a:lstStyle/>
          <a:p>
            <a:r>
              <a:rPr lang="en-US" dirty="0">
                <a:solidFill>
                  <a:schemeClr val="bg2">
                    <a:lumMod val="25000"/>
                    <a:lumOff val="75000"/>
                  </a:schemeClr>
                </a:solidFill>
              </a:rPr>
              <a:t>Project Scope</a:t>
            </a:r>
          </a:p>
        </p:txBody>
      </p:sp>
      <p:sp>
        <p:nvSpPr>
          <p:cNvPr id="3" name="Content Placeholder 2"/>
          <p:cNvSpPr>
            <a:spLocks noGrp="1"/>
          </p:cNvSpPr>
          <p:nvPr>
            <p:ph idx="1"/>
          </p:nvPr>
        </p:nvSpPr>
        <p:spPr>
          <a:xfrm>
            <a:off x="1141413" y="2086708"/>
            <a:ext cx="10439399" cy="3085171"/>
          </a:xfrm>
        </p:spPr>
        <p:txBody>
          <a:bodyPr>
            <a:normAutofit/>
          </a:bodyPr>
          <a:lstStyle/>
          <a:p>
            <a:r>
              <a:rPr lang="en-US" sz="3000" dirty="0"/>
              <a:t>The first part of my project will be to get the sentiments and other features of the image, using Microsoft Facial API.</a:t>
            </a:r>
          </a:p>
          <a:p>
            <a:endParaRPr lang="en-US" sz="3000" dirty="0"/>
          </a:p>
          <a:p>
            <a:r>
              <a:rPr lang="en-US" sz="3000" dirty="0"/>
              <a:t>The second part will be to detect a person and compare it to an existing database of facial images.</a:t>
            </a: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813963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2" y="457200"/>
            <a:ext cx="9144001" cy="1143000"/>
          </a:xfrm>
        </p:spPr>
        <p:txBody>
          <a:bodyPr anchor="t"/>
          <a:lstStyle/>
          <a:p>
            <a:r>
              <a:rPr lang="en-US" dirty="0">
                <a:solidFill>
                  <a:schemeClr val="bg2">
                    <a:lumMod val="25000"/>
                    <a:lumOff val="75000"/>
                  </a:schemeClr>
                </a:solidFill>
              </a:rPr>
              <a:t>Example of the 1st Part of My Project</a:t>
            </a:r>
          </a:p>
        </p:txBody>
      </p:sp>
      <p:pic>
        <p:nvPicPr>
          <p:cNvPr id="7" name="Content Placeholder 6">
            <a:extLst>
              <a:ext uri="{FF2B5EF4-FFF2-40B4-BE49-F238E27FC236}">
                <a16:creationId xmlns:a16="http://schemas.microsoft.com/office/drawing/2014/main" id="{44D9FC90-23DA-C44A-BBAB-D7D8A046DBF5}"/>
              </a:ext>
            </a:extLst>
          </p:cNvPr>
          <p:cNvPicPr>
            <a:picLocks noGrp="1" noChangeAspect="1"/>
          </p:cNvPicPr>
          <p:nvPr>
            <p:ph idx="1"/>
          </p:nvPr>
        </p:nvPicPr>
        <p:blipFill>
          <a:blip r:embed="rId3"/>
          <a:stretch>
            <a:fillRect/>
          </a:stretch>
        </p:blipFill>
        <p:spPr>
          <a:xfrm>
            <a:off x="1598612" y="1828801"/>
            <a:ext cx="4063181" cy="3429000"/>
          </a:xfrm>
          <a:prstGeom prst="rect">
            <a:avLst/>
          </a:prstGeom>
        </p:spPr>
      </p:pic>
      <p:sp>
        <p:nvSpPr>
          <p:cNvPr id="15" name="TextBox 14">
            <a:extLst>
              <a:ext uri="{FF2B5EF4-FFF2-40B4-BE49-F238E27FC236}">
                <a16:creationId xmlns:a16="http://schemas.microsoft.com/office/drawing/2014/main" id="{C04BE00D-881C-434B-8817-787D972EFD57}"/>
              </a:ext>
            </a:extLst>
          </p:cNvPr>
          <p:cNvSpPr txBox="1"/>
          <p:nvPr/>
        </p:nvSpPr>
        <p:spPr>
          <a:xfrm>
            <a:off x="6704012" y="1752600"/>
            <a:ext cx="5334000" cy="3970318"/>
          </a:xfrm>
          <a:prstGeom prst="rect">
            <a:avLst/>
          </a:prstGeom>
          <a:noFill/>
        </p:spPr>
        <p:txBody>
          <a:bodyPr wrap="square" rtlCol="0">
            <a:spAutoFit/>
          </a:bodyPr>
          <a:lstStyle/>
          <a:p>
            <a:r>
              <a:rPr lang="en-US" b="1" u="sng" dirty="0"/>
              <a:t>Sample Output:</a:t>
            </a:r>
          </a:p>
          <a:p>
            <a:endParaRPr lang="en-US" dirty="0"/>
          </a:p>
          <a:p>
            <a:endParaRPr lang="en-US" dirty="0"/>
          </a:p>
          <a:p>
            <a:r>
              <a:rPr lang="en-US" dirty="0"/>
              <a:t> Age:  48</a:t>
            </a:r>
          </a:p>
          <a:p>
            <a:endParaRPr lang="en-US" dirty="0"/>
          </a:p>
          <a:p>
            <a:r>
              <a:rPr lang="en-US" dirty="0"/>
              <a:t> Gender: Male</a:t>
            </a:r>
          </a:p>
          <a:p>
            <a:endParaRPr lang="en-US" dirty="0"/>
          </a:p>
          <a:p>
            <a:r>
              <a:rPr lang="en-US" dirty="0"/>
              <a:t> Facial Expression: Smiling</a:t>
            </a:r>
          </a:p>
          <a:p>
            <a:endParaRPr lang="en-US" dirty="0"/>
          </a:p>
          <a:p>
            <a:r>
              <a:rPr lang="en-US" dirty="0"/>
              <a:t> Facial Feature (Glasses, etc.): Glasses</a:t>
            </a:r>
          </a:p>
          <a:p>
            <a:endParaRPr lang="en-US" dirty="0"/>
          </a:p>
          <a:p>
            <a:r>
              <a:rPr lang="en-US" dirty="0"/>
              <a:t> Hair Color: Gray (80%), White(19%), Black (1%)</a:t>
            </a:r>
          </a:p>
          <a:p>
            <a:endParaRPr lang="en-US" dirty="0"/>
          </a:p>
          <a:p>
            <a:r>
              <a:rPr lang="en-US" dirty="0"/>
              <a:t> </a:t>
            </a:r>
          </a:p>
        </p:txBody>
      </p:sp>
      <p:sp>
        <p:nvSpPr>
          <p:cNvPr id="3" name="Rectangle 2">
            <a:extLst>
              <a:ext uri="{FF2B5EF4-FFF2-40B4-BE49-F238E27FC236}">
                <a16:creationId xmlns:a16="http://schemas.microsoft.com/office/drawing/2014/main" id="{17AED1BB-C0B1-2D49-983B-B93B8FF6A06A}"/>
              </a:ext>
            </a:extLst>
          </p:cNvPr>
          <p:cNvSpPr/>
          <p:nvPr/>
        </p:nvSpPr>
        <p:spPr>
          <a:xfrm>
            <a:off x="6704012" y="2286000"/>
            <a:ext cx="4648200" cy="3200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22632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0152" y="304800"/>
            <a:ext cx="9144001" cy="1143000"/>
          </a:xfrm>
        </p:spPr>
        <p:txBody>
          <a:bodyPr anchor="t"/>
          <a:lstStyle/>
          <a:p>
            <a:r>
              <a:rPr lang="en-US" dirty="0">
                <a:solidFill>
                  <a:schemeClr val="bg2">
                    <a:lumMod val="25000"/>
                    <a:lumOff val="75000"/>
                  </a:schemeClr>
                </a:solidFill>
              </a:rPr>
              <a:t>Example of the 2nd Part of My Project – Matching Image against an Image Database</a:t>
            </a:r>
          </a:p>
        </p:txBody>
      </p:sp>
      <p:pic>
        <p:nvPicPr>
          <p:cNvPr id="7" name="Content Placeholder 6">
            <a:extLst>
              <a:ext uri="{FF2B5EF4-FFF2-40B4-BE49-F238E27FC236}">
                <a16:creationId xmlns:a16="http://schemas.microsoft.com/office/drawing/2014/main" id="{44D9FC90-23DA-C44A-BBAB-D7D8A046DBF5}"/>
              </a:ext>
            </a:extLst>
          </p:cNvPr>
          <p:cNvPicPr>
            <a:picLocks noGrp="1" noChangeAspect="1"/>
          </p:cNvPicPr>
          <p:nvPr>
            <p:ph idx="1"/>
          </p:nvPr>
        </p:nvPicPr>
        <p:blipFill>
          <a:blip r:embed="rId2"/>
          <a:stretch>
            <a:fillRect/>
          </a:stretch>
        </p:blipFill>
        <p:spPr>
          <a:xfrm>
            <a:off x="1598612" y="2459145"/>
            <a:ext cx="3886200" cy="3279642"/>
          </a:xfrm>
          <a:prstGeom prst="rect">
            <a:avLst/>
          </a:prstGeom>
        </p:spPr>
      </p:pic>
      <p:sp>
        <p:nvSpPr>
          <p:cNvPr id="15" name="TextBox 14">
            <a:extLst>
              <a:ext uri="{FF2B5EF4-FFF2-40B4-BE49-F238E27FC236}">
                <a16:creationId xmlns:a16="http://schemas.microsoft.com/office/drawing/2014/main" id="{C04BE00D-881C-434B-8817-787D972EFD57}"/>
              </a:ext>
            </a:extLst>
          </p:cNvPr>
          <p:cNvSpPr txBox="1"/>
          <p:nvPr/>
        </p:nvSpPr>
        <p:spPr>
          <a:xfrm>
            <a:off x="2360612" y="1992868"/>
            <a:ext cx="2438400" cy="369332"/>
          </a:xfrm>
          <a:prstGeom prst="rect">
            <a:avLst/>
          </a:prstGeom>
          <a:noFill/>
        </p:spPr>
        <p:txBody>
          <a:bodyPr wrap="square" rtlCol="0">
            <a:spAutoFit/>
          </a:bodyPr>
          <a:lstStyle/>
          <a:p>
            <a:r>
              <a:rPr lang="en-US" b="1" dirty="0"/>
              <a:t>Sample Source Image:</a:t>
            </a:r>
          </a:p>
        </p:txBody>
      </p:sp>
      <p:pic>
        <p:nvPicPr>
          <p:cNvPr id="3" name="Picture 2">
            <a:extLst>
              <a:ext uri="{FF2B5EF4-FFF2-40B4-BE49-F238E27FC236}">
                <a16:creationId xmlns:a16="http://schemas.microsoft.com/office/drawing/2014/main" id="{500E1AED-4CF9-E546-B52D-A621F2987B2F}"/>
              </a:ext>
            </a:extLst>
          </p:cNvPr>
          <p:cNvPicPr>
            <a:picLocks noChangeAspect="1"/>
          </p:cNvPicPr>
          <p:nvPr/>
        </p:nvPicPr>
        <p:blipFill>
          <a:blip r:embed="rId3"/>
          <a:stretch>
            <a:fillRect/>
          </a:stretch>
        </p:blipFill>
        <p:spPr>
          <a:xfrm>
            <a:off x="7161212" y="2480769"/>
            <a:ext cx="1016000" cy="1143000"/>
          </a:xfrm>
          <a:prstGeom prst="rect">
            <a:avLst/>
          </a:prstGeom>
        </p:spPr>
      </p:pic>
      <p:pic>
        <p:nvPicPr>
          <p:cNvPr id="4" name="Picture 3">
            <a:extLst>
              <a:ext uri="{FF2B5EF4-FFF2-40B4-BE49-F238E27FC236}">
                <a16:creationId xmlns:a16="http://schemas.microsoft.com/office/drawing/2014/main" id="{3177754D-B2F3-5348-AD9C-537946CAED95}"/>
              </a:ext>
            </a:extLst>
          </p:cNvPr>
          <p:cNvPicPr>
            <a:picLocks noChangeAspect="1"/>
          </p:cNvPicPr>
          <p:nvPr/>
        </p:nvPicPr>
        <p:blipFill>
          <a:blip r:embed="rId4"/>
          <a:stretch>
            <a:fillRect/>
          </a:stretch>
        </p:blipFill>
        <p:spPr>
          <a:xfrm>
            <a:off x="8177212" y="2480769"/>
            <a:ext cx="1163471" cy="1164625"/>
          </a:xfrm>
          <a:prstGeom prst="rect">
            <a:avLst/>
          </a:prstGeom>
        </p:spPr>
      </p:pic>
      <p:pic>
        <p:nvPicPr>
          <p:cNvPr id="5" name="Picture 4">
            <a:extLst>
              <a:ext uri="{FF2B5EF4-FFF2-40B4-BE49-F238E27FC236}">
                <a16:creationId xmlns:a16="http://schemas.microsoft.com/office/drawing/2014/main" id="{C49333D6-E542-3046-8355-BEB37F87C000}"/>
              </a:ext>
            </a:extLst>
          </p:cNvPr>
          <p:cNvPicPr>
            <a:picLocks noChangeAspect="1"/>
          </p:cNvPicPr>
          <p:nvPr/>
        </p:nvPicPr>
        <p:blipFill>
          <a:blip r:embed="rId5"/>
          <a:stretch>
            <a:fillRect/>
          </a:stretch>
        </p:blipFill>
        <p:spPr>
          <a:xfrm>
            <a:off x="9340683" y="2480769"/>
            <a:ext cx="1163471" cy="1190024"/>
          </a:xfrm>
          <a:prstGeom prst="rect">
            <a:avLst/>
          </a:prstGeom>
        </p:spPr>
      </p:pic>
      <p:pic>
        <p:nvPicPr>
          <p:cNvPr id="6" name="Picture 5">
            <a:extLst>
              <a:ext uri="{FF2B5EF4-FFF2-40B4-BE49-F238E27FC236}">
                <a16:creationId xmlns:a16="http://schemas.microsoft.com/office/drawing/2014/main" id="{36BC31F5-CBE2-EF48-ABA4-D7E1D6315BCB}"/>
              </a:ext>
            </a:extLst>
          </p:cNvPr>
          <p:cNvPicPr>
            <a:picLocks noChangeAspect="1"/>
          </p:cNvPicPr>
          <p:nvPr/>
        </p:nvPicPr>
        <p:blipFill>
          <a:blip r:embed="rId6"/>
          <a:stretch>
            <a:fillRect/>
          </a:stretch>
        </p:blipFill>
        <p:spPr>
          <a:xfrm>
            <a:off x="7161212" y="3645394"/>
            <a:ext cx="1016000" cy="1065770"/>
          </a:xfrm>
          <a:prstGeom prst="rect">
            <a:avLst/>
          </a:prstGeom>
        </p:spPr>
      </p:pic>
      <p:pic>
        <p:nvPicPr>
          <p:cNvPr id="8" name="Picture 7">
            <a:extLst>
              <a:ext uri="{FF2B5EF4-FFF2-40B4-BE49-F238E27FC236}">
                <a16:creationId xmlns:a16="http://schemas.microsoft.com/office/drawing/2014/main" id="{68361672-605D-CA43-8581-869E363D3411}"/>
              </a:ext>
            </a:extLst>
          </p:cNvPr>
          <p:cNvPicPr>
            <a:picLocks noChangeAspect="1"/>
          </p:cNvPicPr>
          <p:nvPr/>
        </p:nvPicPr>
        <p:blipFill>
          <a:blip r:embed="rId7"/>
          <a:stretch>
            <a:fillRect/>
          </a:stretch>
        </p:blipFill>
        <p:spPr>
          <a:xfrm>
            <a:off x="8164511" y="3652012"/>
            <a:ext cx="1188871" cy="1065770"/>
          </a:xfrm>
          <a:prstGeom prst="rect">
            <a:avLst/>
          </a:prstGeom>
        </p:spPr>
      </p:pic>
      <p:pic>
        <p:nvPicPr>
          <p:cNvPr id="9" name="Picture 8">
            <a:extLst>
              <a:ext uri="{FF2B5EF4-FFF2-40B4-BE49-F238E27FC236}">
                <a16:creationId xmlns:a16="http://schemas.microsoft.com/office/drawing/2014/main" id="{2FA2ABB5-4AF2-EF4C-A053-28C67FF2EBAF}"/>
              </a:ext>
            </a:extLst>
          </p:cNvPr>
          <p:cNvPicPr>
            <a:picLocks noChangeAspect="1"/>
          </p:cNvPicPr>
          <p:nvPr/>
        </p:nvPicPr>
        <p:blipFill>
          <a:blip r:embed="rId8"/>
          <a:stretch>
            <a:fillRect/>
          </a:stretch>
        </p:blipFill>
        <p:spPr>
          <a:xfrm>
            <a:off x="9340682" y="3663930"/>
            <a:ext cx="1163471" cy="1060470"/>
          </a:xfrm>
          <a:prstGeom prst="rect">
            <a:avLst/>
          </a:prstGeom>
        </p:spPr>
      </p:pic>
      <p:sp>
        <p:nvSpPr>
          <p:cNvPr id="14" name="Left-Right Arrow 13">
            <a:extLst>
              <a:ext uri="{FF2B5EF4-FFF2-40B4-BE49-F238E27FC236}">
                <a16:creationId xmlns:a16="http://schemas.microsoft.com/office/drawing/2014/main" id="{F6E987D6-76AC-494A-9330-EC610030225E}"/>
              </a:ext>
            </a:extLst>
          </p:cNvPr>
          <p:cNvSpPr/>
          <p:nvPr/>
        </p:nvSpPr>
        <p:spPr>
          <a:xfrm>
            <a:off x="5916613" y="3581400"/>
            <a:ext cx="1015999" cy="38743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FE8B2C3-6160-5D4E-898A-CDF13EE254FD}"/>
              </a:ext>
            </a:extLst>
          </p:cNvPr>
          <p:cNvSpPr txBox="1"/>
          <p:nvPr/>
        </p:nvSpPr>
        <p:spPr>
          <a:xfrm>
            <a:off x="7923212" y="1992868"/>
            <a:ext cx="2438400" cy="369332"/>
          </a:xfrm>
          <a:prstGeom prst="rect">
            <a:avLst/>
          </a:prstGeom>
          <a:noFill/>
        </p:spPr>
        <p:txBody>
          <a:bodyPr wrap="square" rtlCol="0">
            <a:spAutoFit/>
          </a:bodyPr>
          <a:lstStyle/>
          <a:p>
            <a:r>
              <a:rPr lang="en-US" b="1" dirty="0"/>
              <a:t>Image Database:</a:t>
            </a:r>
          </a:p>
        </p:txBody>
      </p:sp>
      <p:sp>
        <p:nvSpPr>
          <p:cNvPr id="17" name="TextBox 16">
            <a:extLst>
              <a:ext uri="{FF2B5EF4-FFF2-40B4-BE49-F238E27FC236}">
                <a16:creationId xmlns:a16="http://schemas.microsoft.com/office/drawing/2014/main" id="{3E44407C-55FA-8D4C-BDF2-520899C5A63E}"/>
              </a:ext>
            </a:extLst>
          </p:cNvPr>
          <p:cNvSpPr txBox="1"/>
          <p:nvPr/>
        </p:nvSpPr>
        <p:spPr>
          <a:xfrm>
            <a:off x="4872746" y="5943600"/>
            <a:ext cx="3886200" cy="830997"/>
          </a:xfrm>
          <a:prstGeom prst="rect">
            <a:avLst/>
          </a:prstGeom>
          <a:noFill/>
        </p:spPr>
        <p:txBody>
          <a:bodyPr wrap="square" rtlCol="0">
            <a:spAutoFit/>
          </a:bodyPr>
          <a:lstStyle/>
          <a:p>
            <a:r>
              <a:rPr lang="en-US" sz="2400" b="1" dirty="0"/>
              <a:t>Image Matched: Bill Gates</a:t>
            </a:r>
          </a:p>
          <a:p>
            <a:r>
              <a:rPr lang="en-US" sz="2400" b="1" dirty="0"/>
              <a:t>Confidence Score: 89%</a:t>
            </a:r>
          </a:p>
        </p:txBody>
      </p:sp>
    </p:spTree>
    <p:extLst>
      <p:ext uri="{BB962C8B-B14F-4D97-AF65-F5344CB8AC3E}">
        <p14:creationId xmlns:p14="http://schemas.microsoft.com/office/powerpoint/2010/main" val="1514508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7E05F-74ED-914B-BD0C-4894A57D9231}"/>
              </a:ext>
            </a:extLst>
          </p:cNvPr>
          <p:cNvSpPr>
            <a:spLocks noGrp="1"/>
          </p:cNvSpPr>
          <p:nvPr>
            <p:ph type="title"/>
          </p:nvPr>
        </p:nvSpPr>
        <p:spPr>
          <a:xfrm>
            <a:off x="1522413" y="381000"/>
            <a:ext cx="9144001" cy="990600"/>
          </a:xfrm>
        </p:spPr>
        <p:txBody>
          <a:bodyPr/>
          <a:lstStyle/>
          <a:p>
            <a:r>
              <a:rPr lang="en-US" dirty="0">
                <a:solidFill>
                  <a:schemeClr val="bg2">
                    <a:lumMod val="25000"/>
                    <a:lumOff val="75000"/>
                  </a:schemeClr>
                </a:solidFill>
              </a:rPr>
              <a:t>Development Environment	</a:t>
            </a:r>
          </a:p>
        </p:txBody>
      </p:sp>
      <p:sp>
        <p:nvSpPr>
          <p:cNvPr id="3" name="Content Placeholder 2">
            <a:extLst>
              <a:ext uri="{FF2B5EF4-FFF2-40B4-BE49-F238E27FC236}">
                <a16:creationId xmlns:a16="http://schemas.microsoft.com/office/drawing/2014/main" id="{1CB950A0-40D5-724B-A994-EDF96AEFB07B}"/>
              </a:ext>
            </a:extLst>
          </p:cNvPr>
          <p:cNvSpPr>
            <a:spLocks noGrp="1"/>
          </p:cNvSpPr>
          <p:nvPr>
            <p:ph idx="1"/>
          </p:nvPr>
        </p:nvSpPr>
        <p:spPr>
          <a:xfrm>
            <a:off x="1522413" y="2057399"/>
            <a:ext cx="9134391" cy="4114801"/>
          </a:xfrm>
        </p:spPr>
        <p:txBody>
          <a:bodyPr>
            <a:normAutofit/>
          </a:bodyPr>
          <a:lstStyle/>
          <a:p>
            <a:r>
              <a:rPr lang="en-US" sz="2800" dirty="0"/>
              <a:t>Microsoft Visual Studio</a:t>
            </a:r>
          </a:p>
          <a:p>
            <a:endParaRPr lang="en-US" sz="500" dirty="0"/>
          </a:p>
          <a:p>
            <a:r>
              <a:rPr lang="en-US" sz="2800" dirty="0"/>
              <a:t>Microsoft Cognitive Service</a:t>
            </a:r>
          </a:p>
          <a:p>
            <a:endParaRPr lang="en-US" sz="500" dirty="0"/>
          </a:p>
          <a:p>
            <a:r>
              <a:rPr lang="en-US" sz="2800" dirty="0"/>
              <a:t>Microsoft Azure Facial API</a:t>
            </a:r>
          </a:p>
          <a:p>
            <a:pPr marL="0" indent="0">
              <a:buNone/>
            </a:pPr>
            <a:endParaRPr lang="en-US" sz="500" dirty="0"/>
          </a:p>
          <a:p>
            <a:r>
              <a:rPr lang="en-US" sz="2800" dirty="0"/>
              <a:t>MATLAB</a:t>
            </a:r>
          </a:p>
          <a:p>
            <a:endParaRPr lang="en-US" sz="500" dirty="0"/>
          </a:p>
          <a:p>
            <a:r>
              <a:rPr lang="en-US" sz="2800" dirty="0"/>
              <a:t>Image Store</a:t>
            </a:r>
          </a:p>
        </p:txBody>
      </p:sp>
    </p:spTree>
    <p:extLst>
      <p:ext uri="{BB962C8B-B14F-4D97-AF65-F5344CB8AC3E}">
        <p14:creationId xmlns:p14="http://schemas.microsoft.com/office/powerpoint/2010/main" val="2191090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5D42B-D4BB-C343-A766-9EB106954339}"/>
              </a:ext>
            </a:extLst>
          </p:cNvPr>
          <p:cNvSpPr>
            <a:spLocks noGrp="1"/>
          </p:cNvSpPr>
          <p:nvPr>
            <p:ph type="title"/>
          </p:nvPr>
        </p:nvSpPr>
        <p:spPr>
          <a:xfrm>
            <a:off x="1522413" y="228600"/>
            <a:ext cx="9144001" cy="1143000"/>
          </a:xfrm>
        </p:spPr>
        <p:txBody>
          <a:bodyPr/>
          <a:lstStyle/>
          <a:p>
            <a:r>
              <a:rPr lang="en-US" dirty="0">
                <a:solidFill>
                  <a:schemeClr val="bg2">
                    <a:lumMod val="25000"/>
                    <a:lumOff val="75000"/>
                  </a:schemeClr>
                </a:solidFill>
              </a:rPr>
              <a:t>Next</a:t>
            </a:r>
            <a:r>
              <a:rPr lang="en-US" dirty="0"/>
              <a:t> </a:t>
            </a:r>
            <a:r>
              <a:rPr lang="en-US" dirty="0">
                <a:solidFill>
                  <a:schemeClr val="bg2">
                    <a:lumMod val="25000"/>
                    <a:lumOff val="75000"/>
                  </a:schemeClr>
                </a:solidFill>
              </a:rPr>
              <a:t>Steps</a:t>
            </a:r>
          </a:p>
        </p:txBody>
      </p:sp>
      <p:sp>
        <p:nvSpPr>
          <p:cNvPr id="3" name="Content Placeholder 2">
            <a:extLst>
              <a:ext uri="{FF2B5EF4-FFF2-40B4-BE49-F238E27FC236}">
                <a16:creationId xmlns:a16="http://schemas.microsoft.com/office/drawing/2014/main" id="{AC397B6D-A977-5943-AFED-A3D35BC47165}"/>
              </a:ext>
            </a:extLst>
          </p:cNvPr>
          <p:cNvSpPr>
            <a:spLocks noGrp="1"/>
          </p:cNvSpPr>
          <p:nvPr>
            <p:ph idx="1"/>
          </p:nvPr>
        </p:nvSpPr>
        <p:spPr>
          <a:xfrm>
            <a:off x="1522413" y="1904999"/>
            <a:ext cx="10058399" cy="4648201"/>
          </a:xfrm>
        </p:spPr>
        <p:txBody>
          <a:bodyPr>
            <a:normAutofit fontScale="77500" lnSpcReduction="20000"/>
          </a:bodyPr>
          <a:lstStyle/>
          <a:p>
            <a:r>
              <a:rPr lang="en-US" sz="2800" dirty="0"/>
              <a:t>Have a basic understanding of Cognitive Services and basic AI, Machine Learning, and Deep Learning concepts. </a:t>
            </a:r>
          </a:p>
          <a:p>
            <a:endParaRPr lang="en-US" sz="2800" dirty="0"/>
          </a:p>
          <a:p>
            <a:r>
              <a:rPr lang="en-US" sz="2800" dirty="0"/>
              <a:t>Have an understanding of Microsoft Facial API.</a:t>
            </a:r>
          </a:p>
          <a:p>
            <a:endParaRPr lang="en-US" sz="2800" dirty="0"/>
          </a:p>
          <a:p>
            <a:r>
              <a:rPr lang="en-US" sz="2800" dirty="0"/>
              <a:t>Work on the first phase of my project – identifying features of an image.</a:t>
            </a:r>
          </a:p>
          <a:p>
            <a:endParaRPr lang="en-US" sz="2800" dirty="0"/>
          </a:p>
          <a:p>
            <a:r>
              <a:rPr lang="en-US" sz="2800" dirty="0"/>
              <a:t>Work on the second phase of my project – comparing an image to a database of images.</a:t>
            </a:r>
          </a:p>
          <a:p>
            <a:pPr marL="0" indent="0">
              <a:buNone/>
            </a:pPr>
            <a:endParaRPr lang="en-US" sz="2800" dirty="0"/>
          </a:p>
          <a:p>
            <a:r>
              <a:rPr lang="en-US" sz="2800" dirty="0"/>
              <a:t>Complete the second phase of my project using MATLAB instead of in Visual Studio.</a:t>
            </a:r>
          </a:p>
          <a:p>
            <a:endParaRPr lang="en-US" dirty="0"/>
          </a:p>
          <a:p>
            <a:endParaRPr lang="en-US" dirty="0"/>
          </a:p>
        </p:txBody>
      </p:sp>
    </p:spTree>
    <p:extLst>
      <p:ext uri="{BB962C8B-B14F-4D97-AF65-F5344CB8AC3E}">
        <p14:creationId xmlns:p14="http://schemas.microsoft.com/office/powerpoint/2010/main" val="1056248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961</TotalTime>
  <Words>463</Words>
  <Application>Microsoft Macintosh PowerPoint</Application>
  <PresentationFormat>Custom</PresentationFormat>
  <Paragraphs>89</Paragraphs>
  <Slides>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Corbel</vt:lpstr>
      <vt:lpstr>Wingdings</vt:lpstr>
      <vt:lpstr>Digital Blue Tunnel 16x9</vt:lpstr>
      <vt:lpstr>Cognitive Services –  Facial Recognition</vt:lpstr>
      <vt:lpstr>Project Background</vt:lpstr>
      <vt:lpstr>Applications</vt:lpstr>
      <vt:lpstr>Cognitive Services API</vt:lpstr>
      <vt:lpstr>Project Scope</vt:lpstr>
      <vt:lpstr>Example of the 1st Part of My Project</vt:lpstr>
      <vt:lpstr>Example of the 2nd Part of My Project – Matching Image against an Image Database</vt:lpstr>
      <vt:lpstr>Development Environment </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Ray</dc:creator>
  <cp:lastModifiedBy>(Student) Rayan.W1</cp:lastModifiedBy>
  <cp:revision>139</cp:revision>
  <dcterms:created xsi:type="dcterms:W3CDTF">2018-09-18T00:20:22Z</dcterms:created>
  <dcterms:modified xsi:type="dcterms:W3CDTF">2019-01-22T18:55:03Z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